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271" r:id="rId6"/>
    <p:sldId id="262" r:id="rId7"/>
    <p:sldId id="286" r:id="rId8"/>
    <p:sldId id="290" r:id="rId9"/>
    <p:sldId id="284" r:id="rId10"/>
    <p:sldId id="289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4C585-297E-42B4-A5CB-7914DF832B7C}" v="1" dt="2023-05-02T07:21:59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18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byggingsselskapet Post" userId="bb190dfb-5b1c-4694-b250-f494bc43f2f1" providerId="ADAL" clId="{0114C585-297E-42B4-A5CB-7914DF832B7C}"/>
    <pc:docChg chg="custSel addSld delSld modSld sldOrd">
      <pc:chgData name="Utbyggingsselskapet Post" userId="bb190dfb-5b1c-4694-b250-f494bc43f2f1" providerId="ADAL" clId="{0114C585-297E-42B4-A5CB-7914DF832B7C}" dt="2023-05-03T06:30:52.145" v="965" actId="20577"/>
      <pc:docMkLst>
        <pc:docMk/>
      </pc:docMkLst>
      <pc:sldChg chg="modSp mod">
        <pc:chgData name="Utbyggingsselskapet Post" userId="bb190dfb-5b1c-4694-b250-f494bc43f2f1" providerId="ADAL" clId="{0114C585-297E-42B4-A5CB-7914DF832B7C}" dt="2023-05-02T07:24:14.204" v="9" actId="20577"/>
        <pc:sldMkLst>
          <pc:docMk/>
          <pc:sldMk cId="0" sldId="258"/>
        </pc:sldMkLst>
        <pc:spChg chg="mod">
          <ac:chgData name="Utbyggingsselskapet Post" userId="bb190dfb-5b1c-4694-b250-f494bc43f2f1" providerId="ADAL" clId="{0114C585-297E-42B4-A5CB-7914DF832B7C}" dt="2023-05-02T07:24:14.204" v="9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 mod">
        <pc:chgData name="Utbyggingsselskapet Post" userId="bb190dfb-5b1c-4694-b250-f494bc43f2f1" providerId="ADAL" clId="{0114C585-297E-42B4-A5CB-7914DF832B7C}" dt="2023-05-02T10:49:52.218" v="945" actId="20577"/>
        <pc:sldMkLst>
          <pc:docMk/>
          <pc:sldMk cId="0" sldId="262"/>
        </pc:sldMkLst>
        <pc:spChg chg="mod">
          <ac:chgData name="Utbyggingsselskapet Post" userId="bb190dfb-5b1c-4694-b250-f494bc43f2f1" providerId="ADAL" clId="{0114C585-297E-42B4-A5CB-7914DF832B7C}" dt="2023-05-02T10:49:52.218" v="945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Utbyggingsselskapet Post" userId="bb190dfb-5b1c-4694-b250-f494bc43f2f1" providerId="ADAL" clId="{0114C585-297E-42B4-A5CB-7914DF832B7C}" dt="2023-05-03T06:30:52.145" v="965" actId="20577"/>
        <pc:sldMkLst>
          <pc:docMk/>
          <pc:sldMk cId="1386653567" sldId="271"/>
        </pc:sldMkLst>
        <pc:spChg chg="mod">
          <ac:chgData name="Utbyggingsselskapet Post" userId="bb190dfb-5b1c-4694-b250-f494bc43f2f1" providerId="ADAL" clId="{0114C585-297E-42B4-A5CB-7914DF832B7C}" dt="2023-05-03T06:30:52.145" v="965" actId="20577"/>
          <ac:spMkLst>
            <pc:docMk/>
            <pc:sldMk cId="1386653567" sldId="271"/>
            <ac:spMk id="3" creationId="{00000000-0000-0000-0000-000000000000}"/>
          </ac:spMkLst>
        </pc:spChg>
      </pc:sldChg>
      <pc:sldChg chg="del">
        <pc:chgData name="Utbyggingsselskapet Post" userId="bb190dfb-5b1c-4694-b250-f494bc43f2f1" providerId="ADAL" clId="{0114C585-297E-42B4-A5CB-7914DF832B7C}" dt="2023-05-02T07:32:06.722" v="902" actId="2696"/>
        <pc:sldMkLst>
          <pc:docMk/>
          <pc:sldMk cId="701314524" sldId="273"/>
        </pc:sldMkLst>
      </pc:sldChg>
      <pc:sldChg chg="modSp mod">
        <pc:chgData name="Utbyggingsselskapet Post" userId="bb190dfb-5b1c-4694-b250-f494bc43f2f1" providerId="ADAL" clId="{0114C585-297E-42B4-A5CB-7914DF832B7C}" dt="2023-05-02T07:31:42.074" v="900" actId="20577"/>
        <pc:sldMkLst>
          <pc:docMk/>
          <pc:sldMk cId="790573404" sldId="284"/>
        </pc:sldMkLst>
        <pc:spChg chg="mod">
          <ac:chgData name="Utbyggingsselskapet Post" userId="bb190dfb-5b1c-4694-b250-f494bc43f2f1" providerId="ADAL" clId="{0114C585-297E-42B4-A5CB-7914DF832B7C}" dt="2023-05-02T07:31:42.074" v="900" actId="20577"/>
          <ac:spMkLst>
            <pc:docMk/>
            <pc:sldMk cId="790573404" sldId="284"/>
            <ac:spMk id="3" creationId="{00000000-0000-0000-0000-000000000000}"/>
          </ac:spMkLst>
        </pc:spChg>
      </pc:sldChg>
      <pc:sldChg chg="del">
        <pc:chgData name="Utbyggingsselskapet Post" userId="bb190dfb-5b1c-4694-b250-f494bc43f2f1" providerId="ADAL" clId="{0114C585-297E-42B4-A5CB-7914DF832B7C}" dt="2023-05-02T07:31:51.659" v="901" actId="2696"/>
        <pc:sldMkLst>
          <pc:docMk/>
          <pc:sldMk cId="1149292770" sldId="288"/>
        </pc:sldMkLst>
      </pc:sldChg>
      <pc:sldChg chg="addSp modSp new ord">
        <pc:chgData name="Utbyggingsselskapet Post" userId="bb190dfb-5b1c-4694-b250-f494bc43f2f1" providerId="ADAL" clId="{0114C585-297E-42B4-A5CB-7914DF832B7C}" dt="2023-05-02T07:28:44.372" v="302"/>
        <pc:sldMkLst>
          <pc:docMk/>
          <pc:sldMk cId="3605668077" sldId="290"/>
        </pc:sldMkLst>
        <pc:graphicFrameChg chg="add mod">
          <ac:chgData name="Utbyggingsselskapet Post" userId="bb190dfb-5b1c-4694-b250-f494bc43f2f1" providerId="ADAL" clId="{0114C585-297E-42B4-A5CB-7914DF832B7C}" dt="2023-05-02T07:21:59.189" v="1"/>
          <ac:graphicFrameMkLst>
            <pc:docMk/>
            <pc:sldMk cId="3605668077" sldId="290"/>
            <ac:graphicFrameMk id="2" creationId="{BF09A10A-C6F1-9C9C-AB7A-A0C38AE8F68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34152EDE-9EB2-4157-81A5-8AC2A4BCC77C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2F3E6467-DAB1-4CC7-97A8-16BA69D97CB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04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BAE943-26E7-49AF-BD91-57340AE3F923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4975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BAE943-26E7-49AF-BD91-57340AE3F923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7072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54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401B9A-BAD9-4E0C-9BE9-5F012910EADD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497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Frihåndsform 8"/>
          <p:cNvSpPr/>
          <p:nvPr/>
        </p:nvSpPr>
        <p:spPr>
          <a:xfrm>
            <a:off x="546097" y="5344732"/>
            <a:ext cx="8140702" cy="10826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40700"/>
              <a:gd name="f7" fmla="val 1791521"/>
              <a:gd name="f8" fmla="val 1701800"/>
              <a:gd name="f9" fmla="val 1442508"/>
              <a:gd name="f10" fmla="val 1792816"/>
              <a:gd name="f11" fmla="val 2885017"/>
              <a:gd name="f12" fmla="val 1883833"/>
              <a:gd name="f13" fmla="val 4241800"/>
              <a:gd name="f14" fmla="val 1600200"/>
              <a:gd name="f15" fmla="val 5598583"/>
              <a:gd name="f16" fmla="val 1316567"/>
              <a:gd name="f17" fmla="val 6869641"/>
              <a:gd name="f18" fmla="val 658283"/>
              <a:gd name="f19" fmla="+- 0 0 -90"/>
              <a:gd name="f20" fmla="*/ f3 1 8140700"/>
              <a:gd name="f21" fmla="*/ f4 1 1791521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8140700"/>
              <a:gd name="f30" fmla="*/ f26 1 1791521"/>
              <a:gd name="f31" fmla="*/ 0 f27 1"/>
              <a:gd name="f32" fmla="*/ 1701800 f26 1"/>
              <a:gd name="f33" fmla="*/ 4241800 f27 1"/>
              <a:gd name="f34" fmla="*/ 1600200 f26 1"/>
              <a:gd name="f35" fmla="*/ 8140700 f27 1"/>
              <a:gd name="f36" fmla="*/ 0 f26 1"/>
              <a:gd name="f37" fmla="+- f28 0 f1"/>
              <a:gd name="f38" fmla="*/ f31 1 8140700"/>
              <a:gd name="f39" fmla="*/ f32 1 1791521"/>
              <a:gd name="f40" fmla="*/ f33 1 8140700"/>
              <a:gd name="f41" fmla="*/ f34 1 1791521"/>
              <a:gd name="f42" fmla="*/ f35 1 8140700"/>
              <a:gd name="f43" fmla="*/ f36 1 1791521"/>
              <a:gd name="f44" fmla="*/ f22 1 f29"/>
              <a:gd name="f45" fmla="*/ f23 1 f29"/>
              <a:gd name="f46" fmla="*/ f22 1 f30"/>
              <a:gd name="f47" fmla="*/ f24 1 f30"/>
              <a:gd name="f48" fmla="*/ f38 1 f29"/>
              <a:gd name="f49" fmla="*/ f39 1 f30"/>
              <a:gd name="f50" fmla="*/ f40 1 f29"/>
              <a:gd name="f51" fmla="*/ f41 1 f30"/>
              <a:gd name="f52" fmla="*/ f42 1 f29"/>
              <a:gd name="f53" fmla="*/ f43 1 f30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1 1"/>
              <a:gd name="f62" fmla="*/ f52 f20 1"/>
              <a:gd name="f63" fmla="*/ f5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61"/>
              </a:cxn>
              <a:cxn ang="f37">
                <a:pos x="f62" y="f63"/>
              </a:cxn>
            </a:cxnLst>
            <a:rect l="f54" t="f57" r="f55" b="f56"/>
            <a:pathLst>
              <a:path w="8140700" h="1791521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6" y="f5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Likebent trekant 9"/>
          <p:cNvSpPr/>
          <p:nvPr/>
        </p:nvSpPr>
        <p:spPr>
          <a:xfrm rot="4456798">
            <a:off x="8541817" y="5258233"/>
            <a:ext cx="150126" cy="21328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4131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F1303C-C64B-4CDF-AFBA-E8CDFFE0C2D1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8A563E6-254E-40EE-9345-D7E456BCB07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6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CB90C-E8DF-4BE0-9BEC-5DD7BDF93EC4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B4EED27-5D45-4C58-9456-B96329DCD34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22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1986489"/>
            <a:ext cx="7886700" cy="36426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 Klikk for å redigere tekststiler i malen</a:t>
            </a:r>
          </a:p>
          <a:p>
            <a:pPr lvl="1"/>
            <a:r>
              <a:rPr lang="nb-NO"/>
              <a:t> Andre nivå</a:t>
            </a:r>
          </a:p>
          <a:p>
            <a:pPr lvl="2"/>
            <a:r>
              <a:rPr lang="nb-NO"/>
              <a:t> Tredje nivå</a:t>
            </a:r>
          </a:p>
          <a:p>
            <a:pPr lvl="3"/>
            <a:r>
              <a:rPr lang="nb-NO"/>
              <a:t> Fjerde nivå</a:t>
            </a:r>
          </a:p>
          <a:p>
            <a:pPr lvl="4"/>
            <a:r>
              <a:rPr lang="nb-NO"/>
              <a:t> 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FB8B9D-AD7B-4FDE-8712-928DBE49D8FF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4053FBA-7300-4699-BD7A-A54A6DA2063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6244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149670-3E2A-497F-A6FC-B78311F0C870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05946883-09D0-4F81-9EFC-5B73487CADF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65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10A34F-FA08-4690-A3D9-1048A964B5C1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852B1DFB-BAF9-40C6-91D5-8BF522E318F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66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B761D9-C7C2-4C4D-8BE0-57553DDCD96C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35872BE-0902-45AF-BFDD-ABA0665F400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67288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E536E4-0587-498A-BBBC-1F1FFD3CC10A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C560501F-0258-442C-9312-4CDB7D7494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0244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779A8F-5E0D-4AEC-96ED-18EA26C8C990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59BEADF7-E5C2-44CE-82DD-66A1380A797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82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C868BC-CB64-4540-858A-248748B9FF13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9B4C202-EEF1-4D4F-BBA2-905C0C6CBA6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52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8E0863-F36D-4D5C-B21D-B9A221306CDB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CBA67CD9-F620-412A-A3D0-C05D0A133E9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8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t="13302" r="-3495" b="-2624"/>
          <a:stretch/>
        </p:blipFill>
        <p:spPr>
          <a:xfrm>
            <a:off x="7171266" y="5823465"/>
            <a:ext cx="1591733" cy="801768"/>
          </a:xfrm>
          <a:prstGeom prst="rect">
            <a:avLst/>
          </a:prstGeom>
        </p:spPr>
      </p:pic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581028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8650" y="2003422"/>
            <a:ext cx="7886700" cy="36426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07ECA60F-F714-4CDF-B5B8-AFB8A2260BD1}" type="datetime1">
              <a:rPr lang="nb-NO"/>
              <a:pPr lvl="0"/>
              <a:t>03.05.2023</a:t>
            </a:fld>
            <a:endParaRPr lang="nb-NO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497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Frihåndsform 8"/>
          <p:cNvSpPr/>
          <p:nvPr/>
        </p:nvSpPr>
        <p:spPr>
          <a:xfrm>
            <a:off x="599169" y="5346343"/>
            <a:ext cx="8140702" cy="10826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40700"/>
              <a:gd name="f7" fmla="val 1791521"/>
              <a:gd name="f8" fmla="val 1701800"/>
              <a:gd name="f9" fmla="val 1442508"/>
              <a:gd name="f10" fmla="val 1792816"/>
              <a:gd name="f11" fmla="val 2885017"/>
              <a:gd name="f12" fmla="val 1883833"/>
              <a:gd name="f13" fmla="val 4241800"/>
              <a:gd name="f14" fmla="val 1600200"/>
              <a:gd name="f15" fmla="val 5598583"/>
              <a:gd name="f16" fmla="val 1316567"/>
              <a:gd name="f17" fmla="val 6869641"/>
              <a:gd name="f18" fmla="val 658283"/>
              <a:gd name="f19" fmla="+- 0 0 -90"/>
              <a:gd name="f20" fmla="*/ f3 1 8140700"/>
              <a:gd name="f21" fmla="*/ f4 1 1791521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8140700"/>
              <a:gd name="f30" fmla="*/ f26 1 1791521"/>
              <a:gd name="f31" fmla="*/ 0 f27 1"/>
              <a:gd name="f32" fmla="*/ 1701800 f26 1"/>
              <a:gd name="f33" fmla="*/ 4241800 f27 1"/>
              <a:gd name="f34" fmla="*/ 1600200 f26 1"/>
              <a:gd name="f35" fmla="*/ 8140700 f27 1"/>
              <a:gd name="f36" fmla="*/ 0 f26 1"/>
              <a:gd name="f37" fmla="+- f28 0 f1"/>
              <a:gd name="f38" fmla="*/ f31 1 8140700"/>
              <a:gd name="f39" fmla="*/ f32 1 1791521"/>
              <a:gd name="f40" fmla="*/ f33 1 8140700"/>
              <a:gd name="f41" fmla="*/ f34 1 1791521"/>
              <a:gd name="f42" fmla="*/ f35 1 8140700"/>
              <a:gd name="f43" fmla="*/ f36 1 1791521"/>
              <a:gd name="f44" fmla="*/ f22 1 f29"/>
              <a:gd name="f45" fmla="*/ f23 1 f29"/>
              <a:gd name="f46" fmla="*/ f22 1 f30"/>
              <a:gd name="f47" fmla="*/ f24 1 f30"/>
              <a:gd name="f48" fmla="*/ f38 1 f29"/>
              <a:gd name="f49" fmla="*/ f39 1 f30"/>
              <a:gd name="f50" fmla="*/ f40 1 f29"/>
              <a:gd name="f51" fmla="*/ f41 1 f30"/>
              <a:gd name="f52" fmla="*/ f42 1 f29"/>
              <a:gd name="f53" fmla="*/ f43 1 f30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1 1"/>
              <a:gd name="f62" fmla="*/ f52 f20 1"/>
              <a:gd name="f63" fmla="*/ f5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61"/>
              </a:cxn>
              <a:cxn ang="f37">
                <a:pos x="f62" y="f63"/>
              </a:cxn>
            </a:cxnLst>
            <a:rect l="f54" t="f57" r="f55" b="f56"/>
            <a:pathLst>
              <a:path w="8140700" h="1791521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6" y="f5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Likebent trekant 9"/>
          <p:cNvSpPr/>
          <p:nvPr/>
        </p:nvSpPr>
        <p:spPr>
          <a:xfrm rot="4456798">
            <a:off x="8592619" y="5258233"/>
            <a:ext cx="150126" cy="21328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b-NO" sz="4400" b="1" i="0" u="none" strike="noStrike" kern="1200" cap="none" spc="0" baseline="0">
          <a:solidFill>
            <a:srgbClr val="7F7F7F"/>
          </a:solidFill>
          <a:uFillTx/>
          <a:latin typeface="Calibri Light"/>
          <a:ea typeface=""/>
          <a:cs typeface="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7F7F7F"/>
        </a:buClr>
        <a:buSzPct val="85000"/>
        <a:buFont typeface="Wingdings" pitchFamily="2"/>
        <a:buChar char="ü"/>
        <a:tabLst/>
        <a:defRPr lang="nb-NO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F7F7F"/>
        </a:buClr>
        <a:buSzPct val="85000"/>
        <a:buFont typeface="Wingdings" pitchFamily="2"/>
        <a:buChar char="ü"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F7F7F"/>
        </a:buClr>
        <a:buSzPct val="85000"/>
        <a:buFont typeface="Wingdings" pitchFamily="2"/>
        <a:buChar char="ü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F7F7F"/>
        </a:buClr>
        <a:buSzPct val="85000"/>
        <a:buFont typeface="Wingdings" pitchFamily="2"/>
        <a:buChar char="ü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F7F7F"/>
        </a:buClr>
        <a:buSzPct val="85000"/>
        <a:buFont typeface="Wingdings" pitchFamily="2"/>
        <a:buChar char="ü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3"/>
          <p:cNvSpPr/>
          <p:nvPr/>
        </p:nvSpPr>
        <p:spPr>
          <a:xfrm>
            <a:off x="3570647" y="2371754"/>
            <a:ext cx="9453094" cy="717353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497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ittel 7"/>
          <p:cNvSpPr txBox="1">
            <a:spLocks noGrp="1"/>
          </p:cNvSpPr>
          <p:nvPr>
            <p:ph type="title"/>
          </p:nvPr>
        </p:nvSpPr>
        <p:spPr>
          <a:xfrm>
            <a:off x="628650" y="4818183"/>
            <a:ext cx="7886700" cy="1325559"/>
          </a:xfrm>
        </p:spPr>
        <p:txBody>
          <a:bodyPr anchorCtr="1"/>
          <a:lstStyle/>
          <a:p>
            <a:pPr lvl="0" algn="ctr"/>
            <a:r>
              <a:rPr lang="nb-NO" dirty="0"/>
              <a:t>Møte Hemnes 04.05.2023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Bilde 4">
            <a:extLst>
              <a:ext uri="{FF2B5EF4-FFF2-40B4-BE49-F238E27FC236}">
                <a16:creationId xmlns:a16="http://schemas.microsoft.com/office/drawing/2014/main" id="{55B65516-F653-472A-BF5F-52997924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41" y="1625599"/>
            <a:ext cx="5102578" cy="23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Regulering av Hemnes Næringspark</a:t>
            </a:r>
          </a:p>
          <a:p>
            <a:r>
              <a:rPr lang="nb-NO" sz="2400" dirty="0"/>
              <a:t>Innspill overordnet myndighet</a:t>
            </a:r>
          </a:p>
          <a:p>
            <a:r>
              <a:rPr lang="nb-NO" sz="2400" dirty="0"/>
              <a:t>Veien videre</a:t>
            </a:r>
          </a:p>
          <a:p>
            <a:r>
              <a:rPr lang="nb-NO" sz="2400" dirty="0"/>
              <a:t>Muligheter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665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36549" y="696257"/>
            <a:ext cx="7886700" cy="1325559"/>
          </a:xfrm>
        </p:spPr>
        <p:txBody>
          <a:bodyPr/>
          <a:lstStyle/>
          <a:p>
            <a:pPr lvl="0"/>
            <a:r>
              <a:rPr lang="en-US" dirty="0" err="1"/>
              <a:t>Regulering</a:t>
            </a:r>
            <a:r>
              <a:rPr lang="en-US" dirty="0"/>
              <a:t> av Hemnes NP</a:t>
            </a:r>
          </a:p>
        </p:txBody>
      </p:sp>
      <p:sp>
        <p:nvSpPr>
          <p:cNvPr id="3" name="Rectangle 98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nb-NO" sz="2400" dirty="0"/>
              <a:t>Utbyggingsselskapet :</a:t>
            </a:r>
            <a:endParaRPr lang="nb-NO" dirty="0"/>
          </a:p>
          <a:p>
            <a:pPr marL="457200" lvl="1" indent="0">
              <a:lnSpc>
                <a:spcPct val="80000"/>
              </a:lnSpc>
              <a:buNone/>
            </a:pPr>
            <a:endParaRPr lang="nb-NO" dirty="0"/>
          </a:p>
          <a:p>
            <a:pPr lvl="1">
              <a:lnSpc>
                <a:spcPct val="80000"/>
              </a:lnSpc>
            </a:pPr>
            <a:r>
              <a:rPr lang="nb-NO" dirty="0"/>
              <a:t>Positiv grunneier gjorde at Utbyggingsselskapet startet regulering av området til næringsformål i 2020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dirty="0"/>
          </a:p>
          <a:p>
            <a:pPr lvl="1">
              <a:lnSpc>
                <a:spcPct val="80000"/>
              </a:lnSpc>
            </a:pPr>
            <a:r>
              <a:rPr lang="nb-NO" dirty="0"/>
              <a:t>Mange utfordrende innspill fra overordnede myndigheter gjør prosessen lang og dyr</a:t>
            </a:r>
          </a:p>
          <a:p>
            <a:pPr lvl="1">
              <a:lnSpc>
                <a:spcPct val="80000"/>
              </a:lnSpc>
            </a:pPr>
            <a:endParaRPr lang="nb-NO" dirty="0"/>
          </a:p>
          <a:p>
            <a:pPr lvl="1">
              <a:lnSpc>
                <a:spcPct val="80000"/>
              </a:lnSpc>
            </a:pPr>
            <a:r>
              <a:rPr lang="nb-NO" dirty="0"/>
              <a:t>Reguleringen skal til </a:t>
            </a:r>
            <a:r>
              <a:rPr lang="nb-NO"/>
              <a:t>sluttbehandling politisk i kommunestyret 19.juni 2023</a:t>
            </a:r>
            <a:endParaRPr lang="nb-NO" dirty="0"/>
          </a:p>
          <a:p>
            <a:pPr lvl="1">
              <a:lnSpc>
                <a:spcPct val="80000"/>
              </a:lnSpc>
            </a:pPr>
            <a:endParaRPr lang="nb-NO" dirty="0"/>
          </a:p>
          <a:p>
            <a:pPr lvl="1">
              <a:lnSpc>
                <a:spcPct val="80000"/>
              </a:lnSpc>
            </a:pPr>
            <a:endParaRPr lang="nb-NO" dirty="0"/>
          </a:p>
          <a:p>
            <a:pPr lvl="1">
              <a:lnSpc>
                <a:spcPct val="80000"/>
              </a:lnSpc>
            </a:pPr>
            <a:endParaRPr lang="nb-NO" dirty="0"/>
          </a:p>
          <a:p>
            <a:pPr lvl="1">
              <a:lnSpc>
                <a:spcPct val="80000"/>
              </a:lnSpc>
            </a:pPr>
            <a:endParaRPr lang="nb-NO" sz="1900" dirty="0"/>
          </a:p>
          <a:p>
            <a:pPr marL="457200" lvl="1" indent="0">
              <a:lnSpc>
                <a:spcPct val="80000"/>
              </a:lnSpc>
              <a:buNone/>
            </a:pPr>
            <a:endParaRPr lang="nb-NO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36549" y="696257"/>
            <a:ext cx="7886700" cy="1325559"/>
          </a:xfrm>
        </p:spPr>
        <p:txBody>
          <a:bodyPr/>
          <a:lstStyle/>
          <a:p>
            <a:pPr lvl="0"/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regulering</a:t>
            </a:r>
            <a:endParaRPr lang="en-US" dirty="0"/>
          </a:p>
        </p:txBody>
      </p:sp>
      <p:sp>
        <p:nvSpPr>
          <p:cNvPr id="3" name="Rectangle 98"/>
          <p:cNvSpPr txBox="1">
            <a:spLocks noGrp="1"/>
          </p:cNvSpPr>
          <p:nvPr>
            <p:ph idx="1"/>
          </p:nvPr>
        </p:nvSpPr>
        <p:spPr>
          <a:xfrm>
            <a:off x="628650" y="1986489"/>
            <a:ext cx="7886700" cy="387161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80000"/>
              </a:lnSpc>
              <a:buNone/>
            </a:pPr>
            <a:br>
              <a:rPr lang="nb-NO" sz="1900" dirty="0"/>
            </a:br>
            <a:endParaRPr lang="nb-NO" sz="1900" dirty="0"/>
          </a:p>
          <a:p>
            <a:pPr lvl="1">
              <a:lnSpc>
                <a:spcPct val="80000"/>
              </a:lnSpc>
            </a:pPr>
            <a:r>
              <a:rPr lang="nb-NO" sz="4400" dirty="0"/>
              <a:t>Krav om konsekvensutredning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sz="4400" dirty="0"/>
          </a:p>
          <a:p>
            <a:pPr lvl="1">
              <a:lnSpc>
                <a:spcPct val="80000"/>
              </a:lnSpc>
            </a:pPr>
            <a:r>
              <a:rPr lang="nb-NO" sz="4400" dirty="0"/>
              <a:t>80/20 - Areal og transportplan Oslo / Akershus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sz="4400" dirty="0"/>
          </a:p>
          <a:p>
            <a:pPr lvl="1">
              <a:lnSpc>
                <a:spcPct val="80000"/>
              </a:lnSpc>
            </a:pPr>
            <a:r>
              <a:rPr lang="nb-NO" sz="4400" dirty="0"/>
              <a:t>Dyrkbar mark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sz="4400" dirty="0"/>
          </a:p>
          <a:p>
            <a:pPr lvl="1">
              <a:lnSpc>
                <a:spcPct val="80000"/>
              </a:lnSpc>
            </a:pPr>
            <a:r>
              <a:rPr lang="nb-NO" sz="4400" dirty="0"/>
              <a:t>Fortidsminner</a:t>
            </a:r>
          </a:p>
          <a:p>
            <a:pPr lvl="1">
              <a:lnSpc>
                <a:spcPct val="80000"/>
              </a:lnSpc>
            </a:pPr>
            <a:endParaRPr lang="nb-NO" sz="4400" dirty="0"/>
          </a:p>
          <a:p>
            <a:pPr lvl="1">
              <a:lnSpc>
                <a:spcPct val="80000"/>
              </a:lnSpc>
            </a:pPr>
            <a:r>
              <a:rPr lang="nb-NO" sz="4400" dirty="0"/>
              <a:t>Grunnundersøkelser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sz="4400" dirty="0"/>
          </a:p>
          <a:p>
            <a:pPr lvl="1">
              <a:lnSpc>
                <a:spcPct val="80000"/>
              </a:lnSpc>
            </a:pPr>
            <a:r>
              <a:rPr lang="nb-NO" sz="4400" dirty="0"/>
              <a:t>Brannslukkevann 50 l / sek i 1 time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sz="1800" dirty="0"/>
          </a:p>
          <a:p>
            <a:pPr marL="457200" lvl="1" indent="0">
              <a:lnSpc>
                <a:spcPct val="80000"/>
              </a:lnSpc>
              <a:buNone/>
            </a:pPr>
            <a:endParaRPr lang="nb-NO" sz="18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nb-NO" sz="1800" dirty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sz="1900" dirty="0"/>
          </a:p>
        </p:txBody>
      </p:sp>
    </p:spTree>
    <p:extLst>
      <p:ext uri="{BB962C8B-B14F-4D97-AF65-F5344CB8AC3E}">
        <p14:creationId xmlns:p14="http://schemas.microsoft.com/office/powerpoint/2010/main" val="251388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BF09A10A-C6F1-9C9C-AB7A-A0C38AE8F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100948"/>
              </p:ext>
            </p:extLst>
          </p:nvPr>
        </p:nvGraphicFramePr>
        <p:xfrm>
          <a:off x="560388" y="590550"/>
          <a:ext cx="8024812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165671" imgH="6482443" progId="Acrobat.Document.DC">
                  <p:embed/>
                </p:oleObj>
              </mc:Choice>
              <mc:Fallback>
                <p:oleObj name="Acrobat Document" r:id="rId2" imgW="9165671" imgH="6482443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BF09A10A-C6F1-9C9C-AB7A-A0C38AE8F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0388" y="590550"/>
                        <a:ext cx="8024812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66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dirty="0"/>
              <a:t>Hvem skal utvikle området etter regulering?</a:t>
            </a:r>
          </a:p>
          <a:p>
            <a:pPr lvl="0">
              <a:lnSpc>
                <a:spcPct val="120000"/>
              </a:lnSpc>
            </a:pPr>
            <a:r>
              <a:rPr lang="nb-NO" sz="2600" dirty="0"/>
              <a:t>Avklaring om løsning og kostnad på brannslukkevann 50 l/sek i 1 time</a:t>
            </a:r>
          </a:p>
          <a:p>
            <a:pPr lvl="0">
              <a:lnSpc>
                <a:spcPct val="120000"/>
              </a:lnSpc>
            </a:pPr>
            <a:r>
              <a:rPr lang="nb-NO" sz="2600" dirty="0"/>
              <a:t>Hvis Utbyggingsselskapet skal utvikle området må økonomi og entreprenør på plass</a:t>
            </a:r>
          </a:p>
          <a:p>
            <a:pPr marL="0" lvl="0" indent="0">
              <a:lnSpc>
                <a:spcPct val="120000"/>
              </a:lnSpc>
              <a:buNone/>
            </a:pPr>
            <a:endParaRPr lang="nb-NO" sz="2600" dirty="0"/>
          </a:p>
          <a:p>
            <a:pPr marL="0" lvl="0" indent="0">
              <a:lnSpc>
                <a:spcPct val="120000"/>
              </a:lnSpc>
              <a:buNone/>
            </a:pPr>
            <a:endParaRPr lang="nb-NO" sz="2600" dirty="0"/>
          </a:p>
          <a:p>
            <a:pPr marL="0" lvl="0" indent="0">
              <a:lnSpc>
                <a:spcPct val="120000"/>
              </a:lnSpc>
              <a:buNone/>
            </a:pPr>
            <a:endParaRPr lang="nb-NO" sz="26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057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750741"/>
            <a:ext cx="7886700" cy="4092497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80000"/>
              </a:lnSpc>
              <a:buNone/>
            </a:pPr>
            <a:br>
              <a:rPr lang="nb-NO" sz="1900" dirty="0"/>
            </a:br>
            <a:endParaRPr lang="nb-NO" sz="1900" dirty="0"/>
          </a:p>
          <a:p>
            <a:pPr lvl="1">
              <a:lnSpc>
                <a:spcPct val="80000"/>
              </a:lnSpc>
            </a:pPr>
            <a:r>
              <a:rPr lang="nb-NO" dirty="0"/>
              <a:t>Tre / fire lokale virksomheter har meldt inn ønske om tomt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dirty="0"/>
          </a:p>
          <a:p>
            <a:pPr lvl="1">
              <a:lnSpc>
                <a:spcPct val="80000"/>
              </a:lnSpc>
            </a:pPr>
            <a:r>
              <a:rPr lang="nb-NO" dirty="0"/>
              <a:t>Utvikling av Hemnes som lokalsamfunn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dirty="0"/>
          </a:p>
          <a:p>
            <a:pPr lvl="1">
              <a:lnSpc>
                <a:spcPct val="80000"/>
              </a:lnSpc>
            </a:pPr>
            <a:r>
              <a:rPr lang="nb-NO" dirty="0"/>
              <a:t>Bedre tjenestetilbud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dirty="0"/>
          </a:p>
          <a:p>
            <a:pPr lvl="1">
              <a:lnSpc>
                <a:spcPct val="80000"/>
              </a:lnSpc>
            </a:pPr>
            <a:r>
              <a:rPr lang="nb-NO" dirty="0"/>
              <a:t>Flere nyetableringer og lokale arbeidsplasser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b-NO" dirty="0"/>
          </a:p>
          <a:p>
            <a:pPr lvl="1">
              <a:lnSpc>
                <a:spcPct val="80000"/>
              </a:lnSpc>
            </a:pPr>
            <a:r>
              <a:rPr lang="nb-NO" dirty="0" err="1"/>
              <a:t>Utbyggingsselskapet`s</a:t>
            </a:r>
            <a:r>
              <a:rPr lang="nb-NO" dirty="0"/>
              <a:t> målsetning om å ha byggeklare næringstomter på alle tettsteder i kommunen</a:t>
            </a:r>
          </a:p>
          <a:p>
            <a:pPr lvl="1">
              <a:lnSpc>
                <a:spcPct val="80000"/>
              </a:lnSpc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6009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07237f-9d01-4f5d-aa1e-ee13b876b477" xsi:nil="true"/>
    <lcf76f155ced4ddcb4097134ff3c332f xmlns="4ff8e407-834d-45c4-88be-882324b3ba0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392D41B978F9469AEBF7575C2B8565" ma:contentTypeVersion="11" ma:contentTypeDescription="Opprett et nytt dokument." ma:contentTypeScope="" ma:versionID="3cf3364963056fea677587976ba7fec2">
  <xsd:schema xmlns:xsd="http://www.w3.org/2001/XMLSchema" xmlns:xs="http://www.w3.org/2001/XMLSchema" xmlns:p="http://schemas.microsoft.com/office/2006/metadata/properties" xmlns:ns2="4ff8e407-834d-45c4-88be-882324b3ba05" xmlns:ns3="7e07237f-9d01-4f5d-aa1e-ee13b876b477" targetNamespace="http://schemas.microsoft.com/office/2006/metadata/properties" ma:root="true" ma:fieldsID="544b8d3f8da5ec0cd3833072e8f37e2a" ns2:_="" ns3:_="">
    <xsd:import namespace="4ff8e407-834d-45c4-88be-882324b3ba05"/>
    <xsd:import namespace="7e07237f-9d01-4f5d-aa1e-ee13b876b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8e407-834d-45c4-88be-882324b3b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98ccdafc-a367-44f1-866b-9f8b6e6f6b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7237f-9d01-4f5d-aa1e-ee13b876b47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ee3001e-94d0-4e66-ba62-24e11b40eeb5}" ma:internalName="TaxCatchAll" ma:showField="CatchAllData" ma:web="7e07237f-9d01-4f5d-aa1e-ee13b876b4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75F2A8-4188-4DBE-ADDC-E2AEA6810D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EB474-144D-476A-9B39-DAB863970C72}">
  <ds:schemaRefs>
    <ds:schemaRef ds:uri="http://schemas.microsoft.com/office/2006/metadata/properties"/>
    <ds:schemaRef ds:uri="http://schemas.microsoft.com/office/infopath/2007/PartnerControls"/>
    <ds:schemaRef ds:uri="7e07237f-9d01-4f5d-aa1e-ee13b876b477"/>
    <ds:schemaRef ds:uri="4ff8e407-834d-45c4-88be-882324b3ba05"/>
  </ds:schemaRefs>
</ds:datastoreItem>
</file>

<file path=customXml/itemProps3.xml><?xml version="1.0" encoding="utf-8"?>
<ds:datastoreItem xmlns:ds="http://schemas.openxmlformats.org/officeDocument/2006/customXml" ds:itemID="{71802E60-2BDB-47DA-BA6A-471DE6109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8e407-834d-45c4-88be-882324b3ba05"/>
    <ds:schemaRef ds:uri="7e07237f-9d01-4f5d-aa1e-ee13b876b4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3294</TotalTime>
  <Words>157</Words>
  <Application>Microsoft Office PowerPoint</Application>
  <PresentationFormat>Skjermfremvisning (4:3)</PresentationFormat>
  <Paragraphs>54</Paragraphs>
  <Slides>7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tema</vt:lpstr>
      <vt:lpstr>Acrobat Document</vt:lpstr>
      <vt:lpstr>Møte Hemnes 04.05.2023</vt:lpstr>
      <vt:lpstr>Innhold</vt:lpstr>
      <vt:lpstr>Regulering av Hemnes NP</vt:lpstr>
      <vt:lpstr>Innspill regulering</vt:lpstr>
      <vt:lpstr>PowerPoint-presentasjon</vt:lpstr>
      <vt:lpstr>Veien videre</vt:lpstr>
      <vt:lpstr>Muligheter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Eiermøte 10. februar 2014</dc:title>
  <dc:creator>Solfrid Flateby</dc:creator>
  <cp:lastModifiedBy>Utbyggingsselskapet Post</cp:lastModifiedBy>
  <cp:revision>93</cp:revision>
  <dcterms:created xsi:type="dcterms:W3CDTF">2014-01-31T11:09:08Z</dcterms:created>
  <dcterms:modified xsi:type="dcterms:W3CDTF">2023-05-03T06:30:58Z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0x01010068392D41B978F9469AEBF7575C2B8565</vt:lpwstr>
  </property>
  <property fmtid="{D5CDD505-2E9C-101B-9397-08002B2CF9AE}" pid="3" name="MediaServiceImageTags">
    <vt:lpwstr/>
  </property>
</Properties>
</file>